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14" d="100"/>
          <a:sy n="14" d="100"/>
        </p:scale>
        <p:origin x="-3336" y="-228"/>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28/02/2015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5757802" y="6029216"/>
            <a:ext cx="18002376" cy="2786082"/>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 anchorCtr="1">
            <a:prstTxWarp prst="textPlain">
              <a:avLst>
                <a:gd name="adj" fmla="val 46441"/>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endParaRPr lang="ar-SA" sz="4100" b="1" dirty="0" smtClean="0">
              <a:ln w="11430"/>
              <a:solidFill>
                <a:schemeClr val="tx1"/>
              </a:solidFill>
              <a:effectLst>
                <a:outerShdw blurRad="50800" dist="39000" dir="5460000" algn="tl">
                  <a:srgbClr val="000000">
                    <a:alpha val="38000"/>
                  </a:srgbClr>
                </a:outerShdw>
              </a:effectLst>
              <a:latin typeface="Arial" pitchFamily="34"/>
              <a:cs typeface="Arial" pitchFamily="34"/>
            </a:endParaRPr>
          </a:p>
          <a:p>
            <a:pPr algn="ctr" fontAlgn="auto">
              <a:spcBef>
                <a:spcPts val="0"/>
              </a:spcBef>
              <a:spcAft>
                <a:spcPts val="0"/>
              </a:spcAft>
              <a:defRPr/>
            </a:pPr>
            <a:r>
              <a:rPr lang="en-US"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THE </a:t>
            </a:r>
            <a:r>
              <a:rPr lang="en-US"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ROLE OFTHEWORKING ENVRIVANMENT IN ACHIEVRING JOP SOTISFACTION OMNG WORKERS </a:t>
            </a: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sp>
        <p:nvSpPr>
          <p:cNvPr id="31" name="Rectangle 24"/>
          <p:cNvSpPr/>
          <p:nvPr/>
        </p:nvSpPr>
        <p:spPr>
          <a:xfrm>
            <a:off x="873986" y="30818202"/>
            <a:ext cx="12313368" cy="5720675"/>
          </a:xfrm>
          <a:prstGeom prst="flowChartAlternateProcess">
            <a:avLst/>
          </a:prstGeom>
          <a:ln/>
        </p:spPr>
        <p:style>
          <a:lnRef idx="1">
            <a:schemeClr val="accent2"/>
          </a:lnRef>
          <a:fillRef idx="2">
            <a:schemeClr val="accent2"/>
          </a:fillRef>
          <a:effectRef idx="1">
            <a:schemeClr val="accent2"/>
          </a:effectRef>
          <a:fontRef idx="minor">
            <a:schemeClr val="dk1"/>
          </a:fontRef>
        </p:style>
        <p:txBody>
          <a:bodyPr wrap="square" lIns="91404" tIns="45702" rIns="91404" bIns="45702">
            <a:spAutoFit/>
          </a:bodyPr>
          <a:lstStyle/>
          <a:p>
            <a:pPr algn="r" rtl="1">
              <a:lnSpc>
                <a:spcPct val="150000"/>
              </a:lnSpc>
              <a:buFontTx/>
              <a:buChar char="-"/>
            </a:pPr>
            <a:r>
              <a:rPr lang="ar-DZ" sz="4400" dirty="0" smtClean="0">
                <a:latin typeface="Arial" pitchFamily="34" charset="0"/>
                <a:cs typeface="Arial" pitchFamily="34" charset="0"/>
              </a:rPr>
              <a:t>تسليط الضوء على أهمية العناصر بيئة العمل </a:t>
            </a:r>
            <a:r>
              <a:rPr lang="ar-DZ" sz="4400" dirty="0" err="1" smtClean="0">
                <a:latin typeface="Arial" pitchFamily="34" charset="0"/>
                <a:cs typeface="Arial" pitchFamily="34" charset="0"/>
              </a:rPr>
              <a:t>الداخلية .</a:t>
            </a:r>
            <a:endParaRPr lang="ar-DZ" sz="4400" dirty="0" smtClean="0">
              <a:latin typeface="Arial" pitchFamily="34" charset="0"/>
              <a:cs typeface="Arial" pitchFamily="34" charset="0"/>
            </a:endParaRPr>
          </a:p>
          <a:p>
            <a:pPr algn="r" rtl="1">
              <a:lnSpc>
                <a:spcPct val="150000"/>
              </a:lnSpc>
              <a:buFontTx/>
              <a:buChar char="-"/>
            </a:pPr>
            <a:r>
              <a:rPr lang="ar-DZ" sz="4400" dirty="0" smtClean="0">
                <a:solidFill>
                  <a:srgbClr val="000000"/>
                </a:solidFill>
                <a:latin typeface="Arial" pitchFamily="34" charset="0"/>
                <a:cs typeface="Arial" pitchFamily="34" charset="0"/>
              </a:rPr>
              <a:t>ايجاد العلاقة بين العناصر المادية لبيئة العمل والرضا الوظيفي للعامل بمؤسسة </a:t>
            </a:r>
            <a:r>
              <a:rPr lang="ar-DZ" sz="4400" dirty="0" err="1" smtClean="0">
                <a:solidFill>
                  <a:srgbClr val="000000"/>
                </a:solidFill>
                <a:latin typeface="Arial" pitchFamily="34" charset="0"/>
                <a:cs typeface="Arial" pitchFamily="34" charset="0"/>
              </a:rPr>
              <a:t>البلدية .</a:t>
            </a:r>
            <a:endParaRPr lang="ar-DZ" sz="4400" dirty="0" smtClean="0">
              <a:solidFill>
                <a:srgbClr val="000000"/>
              </a:solidFill>
              <a:latin typeface="Arial" pitchFamily="34" charset="0"/>
              <a:cs typeface="Arial" pitchFamily="34" charset="0"/>
            </a:endParaRPr>
          </a:p>
          <a:p>
            <a:pPr algn="r" rtl="1">
              <a:lnSpc>
                <a:spcPct val="150000"/>
              </a:lnSpc>
              <a:buFontTx/>
              <a:buChar char="-"/>
            </a:pPr>
            <a:r>
              <a:rPr lang="ar-DZ" sz="4400" dirty="0" smtClean="0">
                <a:solidFill>
                  <a:srgbClr val="000000"/>
                </a:solidFill>
                <a:latin typeface="Arial" pitchFamily="34" charset="0"/>
                <a:cs typeface="Arial" pitchFamily="34" charset="0"/>
              </a:rPr>
              <a:t> تحديد طبيعة العلاقة بين العناصر الوظيفية لبيئة العمل والرضا الوظيفي للعامل بمؤسسة </a:t>
            </a:r>
            <a:r>
              <a:rPr lang="ar-DZ" sz="4400" dirty="0" err="1" smtClean="0">
                <a:solidFill>
                  <a:srgbClr val="000000"/>
                </a:solidFill>
                <a:latin typeface="Arial" pitchFamily="34" charset="0"/>
                <a:cs typeface="Arial" pitchFamily="34" charset="0"/>
              </a:rPr>
              <a:t>البلدية .</a:t>
            </a:r>
            <a:r>
              <a:rPr lang="ar-DZ" sz="4400" dirty="0" smtClean="0">
                <a:solidFill>
                  <a:srgbClr val="000000"/>
                </a:solidFill>
                <a:latin typeface="Arial" pitchFamily="34" charset="0"/>
                <a:cs typeface="Arial" pitchFamily="34" charset="0"/>
              </a:rPr>
              <a:t> </a:t>
            </a:r>
            <a:endParaRPr lang="en-US" sz="4400" dirty="0">
              <a:solidFill>
                <a:srgbClr val="000000"/>
              </a:solidFill>
              <a:latin typeface="Arial" pitchFamily="34" charset="0"/>
              <a:cs typeface="Arial" pitchFamily="34" charset="0"/>
            </a:endParaRPr>
          </a:p>
        </p:txBody>
      </p:sp>
      <p:sp>
        <p:nvSpPr>
          <p:cNvPr id="11276" name="Rectangle 18"/>
          <p:cNvSpPr>
            <a:spLocks noChangeArrowheads="1"/>
          </p:cNvSpPr>
          <p:nvPr/>
        </p:nvSpPr>
        <p:spPr bwMode="auto">
          <a:xfrm>
            <a:off x="1872408" y="29379564"/>
            <a:ext cx="9649072"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3672608" y="29523580"/>
            <a:ext cx="4929189"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3168552" y="11089532"/>
            <a:ext cx="92170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4752728" y="11161540"/>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a:cs typeface="+mn-cs"/>
              </a:rPr>
              <a:t>الإشكالية</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16898896" y="27960682"/>
            <a:ext cx="9433050"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19131144" y="28176706"/>
            <a:ext cx="5429249"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t>منهج وأدوات البحث</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17210112" y="20816882"/>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8938304" y="20888890"/>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تساؤلات </a:t>
            </a:r>
            <a:r>
              <a:rPr lang="ar-DZ" sz="4500" b="1" kern="0" dirty="0">
                <a:solidFill>
                  <a:srgbClr val="000000"/>
                </a:solidFill>
                <a:latin typeface="Arial"/>
                <a:cs typeface="+mn-cs"/>
              </a:rPr>
              <a:t>الدراسة</a:t>
            </a:r>
          </a:p>
        </p:txBody>
      </p:sp>
      <p:sp>
        <p:nvSpPr>
          <p:cNvPr id="34" name="Rectangle à coins arrondis 33"/>
          <p:cNvSpPr/>
          <p:nvPr/>
        </p:nvSpPr>
        <p:spPr>
          <a:xfrm>
            <a:off x="15193888" y="22174204"/>
            <a:ext cx="13177264" cy="5112568"/>
          </a:xfrm>
          <a:prstGeom prst="roundRect">
            <a:avLst/>
          </a:prstGeom>
        </p:spPr>
        <p:style>
          <a:lnRef idx="1">
            <a:schemeClr val="accent2"/>
          </a:lnRef>
          <a:fillRef idx="2">
            <a:schemeClr val="accent2"/>
          </a:fillRef>
          <a:effectRef idx="1">
            <a:schemeClr val="accent2"/>
          </a:effectRef>
          <a:fontRef idx="minor">
            <a:schemeClr val="dk1"/>
          </a:fontRef>
        </p:style>
        <p:txBody>
          <a:bodyPr lIns="91422" tIns="45711" rIns="91422" bIns="45711" rtlCol="1" anchor="ctr"/>
          <a:lstStyle/>
          <a:p>
            <a:pPr algn="r" rtl="1">
              <a:lnSpc>
                <a:spcPct val="150000"/>
              </a:lnSpc>
            </a:pPr>
            <a:r>
              <a:rPr lang="fr-FR" sz="4800" dirty="0" smtClean="0">
                <a:latin typeface="Arial" pitchFamily="34" charset="0"/>
                <a:cs typeface="Arial" pitchFamily="34" charset="0"/>
              </a:rPr>
              <a:t>1</a:t>
            </a:r>
            <a:r>
              <a:rPr lang="ar-DZ" sz="4400" dirty="0" smtClean="0">
                <a:latin typeface="Arial" pitchFamily="34" charset="0"/>
                <a:cs typeface="Arial" pitchFamily="34" charset="0"/>
              </a:rPr>
              <a:t> / هل توجد علاقة بين العناصر المادية لبيئة العمل والرضا الوظيفي للأفراد العينة في المؤسسة </a:t>
            </a:r>
            <a:r>
              <a:rPr lang="ar-DZ" sz="4400" dirty="0" err="1" smtClean="0">
                <a:latin typeface="Arial" pitchFamily="34" charset="0"/>
                <a:cs typeface="Arial" pitchFamily="34" charset="0"/>
              </a:rPr>
              <a:t>المبحوثة ؟</a:t>
            </a:r>
            <a:endParaRPr lang="ar-DZ" sz="4400" dirty="0" smtClean="0">
              <a:latin typeface="Arial" pitchFamily="34" charset="0"/>
              <a:cs typeface="Arial" pitchFamily="34" charset="0"/>
            </a:endParaRPr>
          </a:p>
          <a:p>
            <a:pPr algn="r" rtl="1">
              <a:lnSpc>
                <a:spcPct val="150000"/>
              </a:lnSpc>
            </a:pPr>
            <a:r>
              <a:rPr lang="fr-FR" sz="4400" dirty="0" smtClean="0">
                <a:latin typeface="Arial" pitchFamily="34" charset="0"/>
                <a:cs typeface="Arial" pitchFamily="34" charset="0"/>
              </a:rPr>
              <a:t>2</a:t>
            </a:r>
            <a:r>
              <a:rPr lang="ar-DZ" sz="4400" dirty="0" smtClean="0">
                <a:latin typeface="Arial" pitchFamily="34" charset="0"/>
                <a:cs typeface="Arial" pitchFamily="34" charset="0"/>
              </a:rPr>
              <a:t> / هل توجد علاقة بين العناصر الوظيفية لبيئة العمل والرضا الوظيفي للأفراد العينة في المؤسسة </a:t>
            </a:r>
            <a:r>
              <a:rPr lang="ar-DZ" sz="4400" dirty="0" err="1" smtClean="0">
                <a:latin typeface="Arial" pitchFamily="34" charset="0"/>
                <a:cs typeface="Arial" pitchFamily="34" charset="0"/>
              </a:rPr>
              <a:t>المبحوثة ؟</a:t>
            </a:r>
            <a:r>
              <a:rPr lang="ar-DZ" sz="4400" dirty="0" smtClean="0">
                <a:latin typeface="Arial" pitchFamily="34" charset="0"/>
                <a:cs typeface="Arial" pitchFamily="34" charset="0"/>
              </a:rPr>
              <a:t> </a:t>
            </a:r>
          </a:p>
        </p:txBody>
      </p:sp>
      <p:sp>
        <p:nvSpPr>
          <p:cNvPr id="25" name="Rectangle 24"/>
          <p:cNvSpPr/>
          <p:nvPr/>
        </p:nvSpPr>
        <p:spPr>
          <a:xfrm>
            <a:off x="14796416" y="29746632"/>
            <a:ext cx="13321480" cy="6844387"/>
          </a:xfrm>
          <a:prstGeom prst="flowChartAlternateProcess">
            <a:avLst/>
          </a:prstGeom>
          <a:ln/>
        </p:spPr>
        <p:style>
          <a:lnRef idx="1">
            <a:schemeClr val="accent2"/>
          </a:lnRef>
          <a:fillRef idx="2">
            <a:schemeClr val="accent2"/>
          </a:fillRef>
          <a:effectRef idx="1">
            <a:schemeClr val="accent2"/>
          </a:effectRef>
          <a:fontRef idx="minor">
            <a:schemeClr val="dk1"/>
          </a:fontRef>
        </p:style>
        <p:txBody>
          <a:bodyPr wrap="square" lIns="91404" tIns="45702" rIns="91404" bIns="45702">
            <a:spAutoFit/>
          </a:bodyPr>
          <a:lstStyle/>
          <a:p>
            <a:pPr algn="r" rtl="1">
              <a:lnSpc>
                <a:spcPct val="150000"/>
              </a:lnSpc>
            </a:pPr>
            <a:r>
              <a:rPr lang="ar-DZ" sz="4400" dirty="0" smtClean="0">
                <a:latin typeface="Arial" pitchFamily="34" charset="0"/>
                <a:cs typeface="Arial" pitchFamily="34" charset="0"/>
              </a:rPr>
              <a:t>يستخدم الباحث في علم اجتماع مناهج عديدة من أجل فهم سلوك الافراد والجماعات في المجتمع وعليه فإننا من خلال هذه الدراسة نريد الوقوف على دور بيئة العمل في تحقيق الرضا الوظيفي لموظفي بلدية </a:t>
            </a:r>
            <a:r>
              <a:rPr lang="ar-DZ" sz="4400" dirty="0" err="1" smtClean="0">
                <a:latin typeface="Arial" pitchFamily="34" charset="0"/>
                <a:cs typeface="Arial" pitchFamily="34" charset="0"/>
              </a:rPr>
              <a:t>ورقلة</a:t>
            </a:r>
            <a:r>
              <a:rPr lang="ar-DZ" sz="4400" dirty="0" smtClean="0">
                <a:latin typeface="Arial" pitchFamily="34" charset="0"/>
                <a:cs typeface="Arial" pitchFamily="34" charset="0"/>
              </a:rPr>
              <a:t> ,ولطبيعة الموضوع سنحاول استخدام </a:t>
            </a:r>
            <a:r>
              <a:rPr lang="ar-DZ" sz="4400" b="1" dirty="0" smtClean="0">
                <a:latin typeface="Arial" pitchFamily="34" charset="0"/>
                <a:cs typeface="Arial" pitchFamily="34" charset="0"/>
              </a:rPr>
              <a:t>منهج</a:t>
            </a:r>
            <a:r>
              <a:rPr lang="ar-DZ" sz="4400" dirty="0" smtClean="0">
                <a:latin typeface="Arial" pitchFamily="34" charset="0"/>
                <a:cs typeface="Arial" pitchFamily="34" charset="0"/>
              </a:rPr>
              <a:t> </a:t>
            </a:r>
            <a:r>
              <a:rPr lang="ar-DZ" sz="4400" b="1" dirty="0" smtClean="0">
                <a:latin typeface="Arial" pitchFamily="34" charset="0"/>
                <a:cs typeface="Arial" pitchFamily="34" charset="0"/>
              </a:rPr>
              <a:t>البحث الميداني </a:t>
            </a:r>
            <a:r>
              <a:rPr lang="ar-DZ" sz="4400" dirty="0" smtClean="0">
                <a:latin typeface="Arial" pitchFamily="34" charset="0"/>
                <a:cs typeface="Arial" pitchFamily="34" charset="0"/>
              </a:rPr>
              <a:t>الذي يهدف الى دراسة الظاهرة كما هي في الواقع دون أي تغيير </a:t>
            </a:r>
            <a:r>
              <a:rPr lang="ar-DZ" sz="4400" dirty="0" err="1" smtClean="0">
                <a:latin typeface="Arial" pitchFamily="34" charset="0"/>
                <a:cs typeface="Arial" pitchFamily="34" charset="0"/>
              </a:rPr>
              <a:t>معتمد </a:t>
            </a:r>
            <a:r>
              <a:rPr lang="ar-DZ" sz="4400" dirty="0" smtClean="0">
                <a:latin typeface="Arial" pitchFamily="34" charset="0"/>
                <a:cs typeface="Arial" pitchFamily="34" charset="0"/>
              </a:rPr>
              <a:t>.أما عن أدوات البحث فقد تم الاستعانة بكل من الملاحظة </a:t>
            </a:r>
            <a:r>
              <a:rPr lang="ar-DZ" sz="4400" dirty="0" err="1" smtClean="0">
                <a:latin typeface="Arial" pitchFamily="34" charset="0"/>
                <a:cs typeface="Arial" pitchFamily="34" charset="0"/>
              </a:rPr>
              <a:t>واستمارة .</a:t>
            </a:r>
            <a:endParaRPr lang="ar-DZ" sz="4400" dirty="0" smtClean="0">
              <a:latin typeface="Arial" pitchFamily="34" charset="0"/>
              <a:cs typeface="Arial" pitchFamily="34" charset="0"/>
            </a:endParaRPr>
          </a:p>
        </p:txBody>
      </p:sp>
      <p:sp>
        <p:nvSpPr>
          <p:cNvPr id="17" name="Rectangle 18"/>
          <p:cNvSpPr>
            <a:spLocks noChangeArrowheads="1"/>
          </p:cNvSpPr>
          <p:nvPr/>
        </p:nvSpPr>
        <p:spPr bwMode="auto">
          <a:xfrm>
            <a:off x="17642160" y="37176184"/>
            <a:ext cx="8496944"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18" name="Text Box 23"/>
          <p:cNvSpPr txBox="1"/>
          <p:nvPr/>
        </p:nvSpPr>
        <p:spPr>
          <a:xfrm>
            <a:off x="18938304" y="37464216"/>
            <a:ext cx="5616624" cy="64807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t>مجتمع البحث وعينة الدراسة</a:t>
            </a:r>
            <a:endParaRPr lang="fr-FR" sz="4500" b="1" kern="0" dirty="0">
              <a:solidFill>
                <a:srgbClr val="000000"/>
              </a:solidFill>
              <a:latin typeface="Arial" pitchFamily="34"/>
              <a:cs typeface="+mn-cs"/>
            </a:endParaRPr>
          </a:p>
        </p:txBody>
      </p:sp>
      <p:sp>
        <p:nvSpPr>
          <p:cNvPr id="19" name="Rectangle 24"/>
          <p:cNvSpPr/>
          <p:nvPr/>
        </p:nvSpPr>
        <p:spPr>
          <a:xfrm>
            <a:off x="14724408" y="38905775"/>
            <a:ext cx="13393488" cy="3628259"/>
          </a:xfrm>
          <a:prstGeom prst="flowChartAlternateProcess">
            <a:avLst/>
          </a:prstGeom>
          <a:ln/>
        </p:spPr>
        <p:style>
          <a:lnRef idx="1">
            <a:schemeClr val="accent2"/>
          </a:lnRef>
          <a:fillRef idx="2">
            <a:schemeClr val="accent2"/>
          </a:fillRef>
          <a:effectRef idx="1">
            <a:schemeClr val="accent2"/>
          </a:effectRef>
          <a:fontRef idx="minor">
            <a:schemeClr val="dk1"/>
          </a:fontRef>
        </p:style>
        <p:txBody>
          <a:bodyPr wrap="square" lIns="91404" tIns="45702" rIns="91404" bIns="45702">
            <a:spAutoFit/>
          </a:bodyPr>
          <a:lstStyle/>
          <a:p>
            <a:pPr algn="just" rtl="1">
              <a:lnSpc>
                <a:spcPct val="150000"/>
              </a:lnSpc>
            </a:pPr>
            <a:r>
              <a:rPr lang="ar-DZ" sz="4800" dirty="0" err="1" smtClean="0">
                <a:latin typeface="Arial" pitchFamily="34" charset="0"/>
                <a:cs typeface="Arial" pitchFamily="34" charset="0"/>
              </a:rPr>
              <a:t>ي</a:t>
            </a:r>
            <a:r>
              <a:rPr lang="ar-DZ" sz="4400" dirty="0" err="1" smtClean="0">
                <a:latin typeface="Arial" pitchFamily="34" charset="0"/>
                <a:cs typeface="Arial" pitchFamily="34" charset="0"/>
              </a:rPr>
              <a:t>ثمتل</a:t>
            </a:r>
            <a:r>
              <a:rPr lang="ar-DZ" sz="4400" dirty="0" smtClean="0">
                <a:latin typeface="Arial" pitchFamily="34" charset="0"/>
                <a:cs typeface="Arial" pitchFamily="34" charset="0"/>
              </a:rPr>
              <a:t> مجتمع البحث الذي ستجرى عليه الدراسة في موظفي بلدية </a:t>
            </a:r>
            <a:r>
              <a:rPr lang="ar-DZ" sz="4400" dirty="0" err="1" smtClean="0">
                <a:latin typeface="Arial" pitchFamily="34" charset="0"/>
                <a:cs typeface="Arial" pitchFamily="34" charset="0"/>
              </a:rPr>
              <a:t>ورقلة</a:t>
            </a:r>
            <a:r>
              <a:rPr lang="ar-DZ" sz="4400" dirty="0" smtClean="0">
                <a:latin typeface="Arial" pitchFamily="34" charset="0"/>
                <a:cs typeface="Arial" pitchFamily="34" charset="0"/>
              </a:rPr>
              <a:t> وقدرت عينة الدراسة ب 57 موظف وتم اختيارها بطريقة عشوائية بسيطة.</a:t>
            </a:r>
          </a:p>
        </p:txBody>
      </p:sp>
      <p:sp>
        <p:nvSpPr>
          <p:cNvPr id="20" name="مستطيل مستدير الزوايا 19"/>
          <p:cNvSpPr/>
          <p:nvPr/>
        </p:nvSpPr>
        <p:spPr>
          <a:xfrm>
            <a:off x="432248" y="12457684"/>
            <a:ext cx="14185576" cy="15913768"/>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rtl="1"/>
            <a:endParaRPr lang="ar-DZ" sz="4400" dirty="0" smtClean="0">
              <a:latin typeface="Arial" pitchFamily="34" charset="0"/>
              <a:cs typeface="Arial" pitchFamily="34" charset="0"/>
            </a:endParaRPr>
          </a:p>
          <a:p>
            <a:pPr algn="ctr" rtl="1"/>
            <a:endParaRPr lang="ar-DZ" sz="4400" dirty="0" smtClean="0">
              <a:latin typeface="Arial" pitchFamily="34" charset="0"/>
              <a:cs typeface="Arial" pitchFamily="34" charset="0"/>
            </a:endParaRPr>
          </a:p>
          <a:p>
            <a:pPr algn="ctr" rtl="1"/>
            <a:endParaRPr lang="ar-DZ" sz="4400" dirty="0" smtClean="0">
              <a:latin typeface="Arial" pitchFamily="34" charset="0"/>
              <a:cs typeface="Arial" pitchFamily="34" charset="0"/>
            </a:endParaRPr>
          </a:p>
          <a:p>
            <a:pPr algn="ctr" rtl="1"/>
            <a:endParaRPr lang="ar-DZ" sz="4400" dirty="0" smtClean="0">
              <a:latin typeface="Arial" pitchFamily="34" charset="0"/>
              <a:cs typeface="Arial" pitchFamily="34" charset="0"/>
            </a:endParaRPr>
          </a:p>
          <a:p>
            <a:pPr algn="ctr" rtl="1"/>
            <a:r>
              <a:rPr lang="ar-DZ" sz="4400" dirty="0" smtClean="0">
                <a:latin typeface="Arial" pitchFamily="34" charset="0"/>
                <a:cs typeface="Arial" pitchFamily="34" charset="0"/>
              </a:rPr>
              <a:t>تعد المورد البشرية من أهم العناصر في </a:t>
            </a:r>
            <a:r>
              <a:rPr lang="ar-DZ" sz="4400" dirty="0" err="1" smtClean="0">
                <a:latin typeface="Arial" pitchFamily="34" charset="0"/>
                <a:cs typeface="Arial" pitchFamily="34" charset="0"/>
              </a:rPr>
              <a:t>المؤسسة </a:t>
            </a:r>
            <a:r>
              <a:rPr lang="ar-DZ" sz="4400" dirty="0" smtClean="0">
                <a:latin typeface="Arial" pitchFamily="34" charset="0"/>
                <a:cs typeface="Arial" pitchFamily="34" charset="0"/>
              </a:rPr>
              <a:t>,باعتبار العنصر البشري أساس النشاط الإنتاجي الذي يتيح فرصة للاستغلال الأمثل لباقي الموارد المتوفرة في </a:t>
            </a:r>
            <a:r>
              <a:rPr lang="ar-DZ" sz="4400" dirty="0" err="1" smtClean="0">
                <a:latin typeface="Arial" pitchFamily="34" charset="0"/>
                <a:cs typeface="Arial" pitchFamily="34" charset="0"/>
              </a:rPr>
              <a:t>المؤسسة </a:t>
            </a:r>
            <a:r>
              <a:rPr lang="ar-DZ" sz="4400" dirty="0" smtClean="0">
                <a:latin typeface="Arial" pitchFamily="34" charset="0"/>
                <a:cs typeface="Arial" pitchFamily="34" charset="0"/>
              </a:rPr>
              <a:t>, فهو يعد من أهم القوى بل وأعظمها أثر في نشاط المؤسسة هذا ما جعله محل اهتمام الكثير من العلماء في مختلف المجالات ونظرا لأهميته داخل المؤسسة فهم يجمعون على دوره الفعال في الإبداع والابتكار والتجديد وعليه وجب التركيز على دراسة العوامل المحيطة </a:t>
            </a:r>
            <a:r>
              <a:rPr lang="ar-DZ" sz="4400" dirty="0" err="1" smtClean="0">
                <a:latin typeface="Arial" pitchFamily="34" charset="0"/>
                <a:cs typeface="Arial" pitchFamily="34" charset="0"/>
              </a:rPr>
              <a:t>به</a:t>
            </a:r>
            <a:r>
              <a:rPr lang="ar-DZ" sz="4400" dirty="0" smtClean="0">
                <a:latin typeface="Arial" pitchFamily="34" charset="0"/>
                <a:cs typeface="Arial" pitchFamily="34" charset="0"/>
              </a:rPr>
              <a:t> بهدف تحقيق أهداف المؤسسة و اهدافه الخاصة من أجل كسب </a:t>
            </a:r>
            <a:r>
              <a:rPr lang="ar-DZ" sz="4400" dirty="0" err="1" smtClean="0">
                <a:latin typeface="Arial" pitchFamily="34" charset="0"/>
                <a:cs typeface="Arial" pitchFamily="34" charset="0"/>
              </a:rPr>
              <a:t>رضاه .</a:t>
            </a:r>
            <a:endParaRPr lang="ar-DZ" sz="4400" dirty="0" smtClean="0">
              <a:latin typeface="Arial" pitchFamily="34" charset="0"/>
              <a:cs typeface="Arial" pitchFamily="34" charset="0"/>
            </a:endParaRPr>
          </a:p>
          <a:p>
            <a:pPr algn="r" rtl="1"/>
            <a:r>
              <a:rPr lang="ar-DZ" sz="4400" dirty="0" smtClean="0">
                <a:latin typeface="Arial" pitchFamily="34" charset="0"/>
                <a:cs typeface="Arial" pitchFamily="34" charset="0"/>
              </a:rPr>
              <a:t>ولهذا يعتبر الرضا أحد أهم العناصر في تحقيق الأهداف المرجوة في أية مؤسسة وله أهمية ودور كبير بالنسبة لعامل داخل المؤسسة فهو يزيد من ارتباط الموظف بمنصب </a:t>
            </a:r>
            <a:r>
              <a:rPr lang="ar-DZ" sz="4400" dirty="0" err="1" smtClean="0">
                <a:latin typeface="Arial" pitchFamily="34" charset="0"/>
                <a:cs typeface="Arial" pitchFamily="34" charset="0"/>
              </a:rPr>
              <a:t>عمله </a:t>
            </a:r>
            <a:r>
              <a:rPr lang="ar-DZ" sz="4400" dirty="0" smtClean="0">
                <a:latin typeface="Arial" pitchFamily="34" charset="0"/>
                <a:cs typeface="Arial" pitchFamily="34" charset="0"/>
              </a:rPr>
              <a:t>, حيث تعتبر بيئة العمل من الجوانب والمقومات المهمة لنجح المؤسسات ومنشآت العمل الحديثة التي تحظى حاليا باهتمام عالمي </a:t>
            </a:r>
            <a:r>
              <a:rPr lang="ar-DZ" sz="4400" dirty="0" err="1" smtClean="0">
                <a:latin typeface="Arial" pitchFamily="34" charset="0"/>
                <a:cs typeface="Arial" pitchFamily="34" charset="0"/>
              </a:rPr>
              <a:t>متزايد </a:t>
            </a:r>
            <a:r>
              <a:rPr lang="ar-DZ" sz="4400" dirty="0" smtClean="0">
                <a:latin typeface="Arial" pitchFamily="34" charset="0"/>
                <a:cs typeface="Arial" pitchFamily="34" charset="0"/>
              </a:rPr>
              <a:t>, بما أنها الوسيلة الرئيسية لتحسين أداء العاملين ورفع انتاجيتهم في  </a:t>
            </a:r>
            <a:r>
              <a:rPr lang="ar-DZ" sz="4400" dirty="0" err="1" smtClean="0">
                <a:latin typeface="Arial" pitchFamily="34" charset="0"/>
                <a:cs typeface="Arial" pitchFamily="34" charset="0"/>
              </a:rPr>
              <a:t>المنظمات </a:t>
            </a:r>
            <a:r>
              <a:rPr lang="ar-DZ" sz="4400" dirty="0" smtClean="0">
                <a:latin typeface="Arial" pitchFamily="34" charset="0"/>
                <a:cs typeface="Arial" pitchFamily="34" charset="0"/>
              </a:rPr>
              <a:t>,ولما كان نجاح قطاع الوظيفي العمومي يعتمد بشكل اساسي في تحقيق اهدافه على جهود العاملين فيه ومدى تفانيهم في القيام بمهامهم وأعمالهم كان لابد من توفير بيئة داخلية جيدة بحيث تعد الفاصل بين المنظمة الناجحة والمنظمة </a:t>
            </a:r>
            <a:r>
              <a:rPr lang="ar-DZ" sz="4400" dirty="0" err="1" smtClean="0">
                <a:latin typeface="Arial" pitchFamily="34" charset="0"/>
                <a:cs typeface="Arial" pitchFamily="34" charset="0"/>
              </a:rPr>
              <a:t>الفاشلة .</a:t>
            </a:r>
            <a:r>
              <a:rPr lang="ar-DZ" sz="4400" dirty="0" smtClean="0"/>
              <a:t> </a:t>
            </a:r>
            <a:r>
              <a:rPr lang="ar-DZ" sz="4400" dirty="0" smtClean="0">
                <a:latin typeface="Arial" pitchFamily="34" charset="0"/>
                <a:cs typeface="Arial" pitchFamily="34" charset="0"/>
              </a:rPr>
              <a:t>وانطلاقا ما تقدم سنحاول من خلال هذه الدراسة الوقوف على العلاقة التي تربط عناصر بيئة العمل بالرضا الوظيفي للعمال بمؤسسة البلدية </a:t>
            </a:r>
            <a:r>
              <a:rPr lang="ar-DZ" sz="4400" dirty="0" err="1" smtClean="0">
                <a:latin typeface="Arial" pitchFamily="34" charset="0"/>
                <a:cs typeface="Arial" pitchFamily="34" charset="0"/>
              </a:rPr>
              <a:t>بورقلة</a:t>
            </a:r>
            <a:r>
              <a:rPr lang="ar-DZ" sz="4400" dirty="0" smtClean="0">
                <a:latin typeface="Arial" pitchFamily="34" charset="0"/>
                <a:cs typeface="Arial" pitchFamily="34" charset="0"/>
              </a:rPr>
              <a:t> وذالك من خلال الاجابة على التساؤل المركزي </a:t>
            </a:r>
            <a:r>
              <a:rPr lang="ar-DZ" sz="4400" dirty="0" err="1" smtClean="0">
                <a:latin typeface="Arial" pitchFamily="34" charset="0"/>
                <a:cs typeface="Arial" pitchFamily="34" charset="0"/>
              </a:rPr>
              <a:t>التالي :</a:t>
            </a:r>
            <a:r>
              <a:rPr lang="ar-DZ" sz="4400" dirty="0" smtClean="0">
                <a:latin typeface="Arial" pitchFamily="34" charset="0"/>
                <a:cs typeface="Arial" pitchFamily="34" charset="0"/>
              </a:rPr>
              <a:t> </a:t>
            </a:r>
            <a:endParaRPr lang="en-US" sz="4400" dirty="0" smtClean="0">
              <a:latin typeface="Arial" pitchFamily="34" charset="0"/>
              <a:cs typeface="Arial" pitchFamily="34" charset="0"/>
            </a:endParaRPr>
          </a:p>
          <a:p>
            <a:pPr algn="ctr" rtl="1"/>
            <a:r>
              <a:rPr lang="ar-DZ" sz="4400" b="1" dirty="0" smtClean="0">
                <a:latin typeface="Arial" pitchFamily="34" charset="0"/>
                <a:cs typeface="Arial" pitchFamily="34" charset="0"/>
              </a:rPr>
              <a:t>     ما دور بيئة العمل في تحقيق الرضا الوظيفي لموظفي مؤسسة البلدية بمدينة </a:t>
            </a:r>
            <a:r>
              <a:rPr lang="ar-DZ" sz="4400" b="1" dirty="0" err="1" smtClean="0">
                <a:latin typeface="Arial" pitchFamily="34" charset="0"/>
                <a:cs typeface="Arial" pitchFamily="34" charset="0"/>
              </a:rPr>
              <a:t>ورقلة</a:t>
            </a:r>
            <a:r>
              <a:rPr lang="ar-DZ" sz="4400" b="1" dirty="0" smtClean="0">
                <a:latin typeface="Arial" pitchFamily="34" charset="0"/>
                <a:cs typeface="Arial" pitchFamily="34" charset="0"/>
              </a:rPr>
              <a:t>  </a:t>
            </a:r>
            <a:r>
              <a:rPr lang="ar-DZ" sz="4400" b="1" dirty="0" err="1" smtClean="0">
                <a:latin typeface="Arial" pitchFamily="34" charset="0"/>
                <a:cs typeface="Arial" pitchFamily="34" charset="0"/>
              </a:rPr>
              <a:t>؟</a:t>
            </a:r>
            <a:endParaRPr lang="en-US" sz="4400" dirty="0" smtClean="0">
              <a:latin typeface="Arial" pitchFamily="34" charset="0"/>
              <a:cs typeface="Arial" pitchFamily="34" charset="0"/>
            </a:endParaRPr>
          </a:p>
          <a:p>
            <a:pPr algn="ctr" rtl="1"/>
            <a:endParaRPr lang="ar-DZ" sz="4400" dirty="0" smtClean="0">
              <a:latin typeface="Arial" pitchFamily="34" charset="0"/>
              <a:cs typeface="Arial" pitchFamily="34" charset="0"/>
            </a:endParaRPr>
          </a:p>
          <a:p>
            <a:pPr algn="ctr" rtl="1"/>
            <a:endParaRPr lang="en-US" sz="4400" dirty="0" smtClean="0">
              <a:latin typeface="Arial" pitchFamily="34" charset="0"/>
              <a:cs typeface="Arial" pitchFamily="34" charset="0"/>
            </a:endParaRPr>
          </a:p>
          <a:p>
            <a:pPr algn="ctr" rtl="1"/>
            <a:endParaRPr lang="ar-DZ" sz="4400" dirty="0">
              <a:latin typeface="Arial" pitchFamily="34" charset="0"/>
              <a:cs typeface="Arial" pitchFamily="34" charset="0"/>
            </a:endParaRPr>
          </a:p>
        </p:txBody>
      </p:sp>
      <p:pic>
        <p:nvPicPr>
          <p:cNvPr id="3075" name="Picture 3" descr="C:\Users\ACER\Desktop\مذكرة خلادي فاطمة\fd.jpg"/>
          <p:cNvPicPr>
            <a:picLocks noChangeAspect="1" noChangeArrowheads="1"/>
          </p:cNvPicPr>
          <p:nvPr/>
        </p:nvPicPr>
        <p:blipFill>
          <a:blip r:embed="rId3" cstate="print"/>
          <a:srcRect/>
          <a:stretch>
            <a:fillRect/>
          </a:stretch>
        </p:blipFill>
        <p:spPr bwMode="auto">
          <a:xfrm rot="10800000" flipV="1">
            <a:off x="23974492" y="4886208"/>
            <a:ext cx="4500594" cy="4000528"/>
          </a:xfrm>
          <a:prstGeom prst="rect">
            <a:avLst/>
          </a:prstGeom>
          <a:noFill/>
        </p:spPr>
      </p:pic>
      <p:pic>
        <p:nvPicPr>
          <p:cNvPr id="3076" name="Picture 4" descr="C:\Users\ACER\Desktop\مذكرة خلادي فاطمة\kk.jpg"/>
          <p:cNvPicPr>
            <a:picLocks noChangeAspect="1" noChangeArrowheads="1"/>
          </p:cNvPicPr>
          <p:nvPr/>
        </p:nvPicPr>
        <p:blipFill>
          <a:blip r:embed="rId4" cstate="print"/>
          <a:srcRect/>
          <a:stretch>
            <a:fillRect/>
          </a:stretch>
        </p:blipFill>
        <p:spPr bwMode="auto">
          <a:xfrm>
            <a:off x="257076" y="4789120"/>
            <a:ext cx="4714908" cy="3811864"/>
          </a:xfrm>
          <a:prstGeom prst="rect">
            <a:avLst/>
          </a:prstGeom>
          <a:noFill/>
        </p:spPr>
      </p:pic>
      <p:pic>
        <p:nvPicPr>
          <p:cNvPr id="3077" name="Picture 5" descr="C:\Users\ACER\Desktop\مذكرة خلادي فاطمة\bnn.jpg"/>
          <p:cNvPicPr>
            <a:picLocks noChangeAspect="1" noChangeArrowheads="1"/>
          </p:cNvPicPr>
          <p:nvPr/>
        </p:nvPicPr>
        <p:blipFill>
          <a:blip r:embed="rId5" cstate="print"/>
          <a:srcRect/>
          <a:stretch>
            <a:fillRect/>
          </a:stretch>
        </p:blipFill>
        <p:spPr bwMode="auto">
          <a:xfrm>
            <a:off x="504256" y="37012412"/>
            <a:ext cx="12825974" cy="5832648"/>
          </a:xfrm>
          <a:prstGeom prst="rect">
            <a:avLst/>
          </a:prstGeom>
          <a:noFill/>
        </p:spPr>
      </p:pic>
      <p:sp>
        <p:nvSpPr>
          <p:cNvPr id="24" name="Rectangle 18"/>
          <p:cNvSpPr>
            <a:spLocks noChangeArrowheads="1"/>
          </p:cNvSpPr>
          <p:nvPr/>
        </p:nvSpPr>
        <p:spPr bwMode="auto">
          <a:xfrm>
            <a:off x="9304052" y="4885638"/>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6" name="Text Box 23"/>
          <p:cNvSpPr txBox="1"/>
          <p:nvPr/>
        </p:nvSpPr>
        <p:spPr>
          <a:xfrm>
            <a:off x="12544412" y="4957646"/>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عنوان المذكرة</a:t>
            </a:r>
            <a:endParaRPr lang="fr-FR" sz="4500" b="1" kern="0" dirty="0">
              <a:solidFill>
                <a:srgbClr val="000000"/>
              </a:solidFill>
              <a:latin typeface="Arial"/>
              <a:cs typeface="+mn-cs"/>
            </a:endParaRPr>
          </a:p>
        </p:txBody>
      </p:sp>
      <p:sp>
        <p:nvSpPr>
          <p:cNvPr id="27" name="Rectangle 18"/>
          <p:cNvSpPr>
            <a:spLocks noChangeArrowheads="1"/>
          </p:cNvSpPr>
          <p:nvPr/>
        </p:nvSpPr>
        <p:spPr bwMode="auto">
          <a:xfrm>
            <a:off x="4095724" y="3591774"/>
            <a:ext cx="20450272" cy="1080120"/>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30" name="Text Box 23"/>
          <p:cNvSpPr txBox="1"/>
          <p:nvPr/>
        </p:nvSpPr>
        <p:spPr>
          <a:xfrm>
            <a:off x="4311748" y="3807798"/>
            <a:ext cx="19874208"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fr-FR" sz="4500" b="1" kern="0" dirty="0" smtClean="0">
                <a:solidFill>
                  <a:srgbClr val="000000"/>
                </a:solidFill>
                <a:latin typeface="Arial"/>
                <a:cs typeface="+mn-cs"/>
              </a:rPr>
              <a:t> </a:t>
            </a:r>
            <a:r>
              <a:rPr lang="ar-DZ" sz="4500" b="1" kern="0" dirty="0" smtClean="0">
                <a:solidFill>
                  <a:srgbClr val="000000"/>
                </a:solidFill>
                <a:latin typeface="Arial"/>
                <a:cs typeface="+mn-cs"/>
              </a:rPr>
              <a:t> ملصق علمي حول موضوع مذكرة التخرج يتم اعدادها لنيل شهادة </a:t>
            </a:r>
            <a:r>
              <a:rPr lang="ar-DZ" sz="4500" b="1" kern="0" dirty="0" err="1" smtClean="0">
                <a:solidFill>
                  <a:srgbClr val="000000"/>
                </a:solidFill>
                <a:latin typeface="Arial"/>
                <a:cs typeface="+mn-cs"/>
              </a:rPr>
              <a:t>ماستر</a:t>
            </a:r>
            <a:endParaRPr lang="fr-FR" sz="4500" b="1" kern="0" dirty="0">
              <a:solidFill>
                <a:srgbClr val="000000"/>
              </a:solidFill>
              <a:latin typeface="Arial"/>
              <a:cs typeface="+mn-cs"/>
            </a:endParaRPr>
          </a:p>
        </p:txBody>
      </p:sp>
      <p:sp>
        <p:nvSpPr>
          <p:cNvPr id="32" name="Rectangle 18"/>
          <p:cNvSpPr>
            <a:spLocks noChangeArrowheads="1"/>
          </p:cNvSpPr>
          <p:nvPr/>
        </p:nvSpPr>
        <p:spPr bwMode="auto">
          <a:xfrm>
            <a:off x="9544016" y="0"/>
            <a:ext cx="10801199" cy="3312368"/>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33" name="Text Box 23"/>
          <p:cNvSpPr txBox="1"/>
          <p:nvPr/>
        </p:nvSpPr>
        <p:spPr>
          <a:xfrm>
            <a:off x="10336104" y="144016"/>
            <a:ext cx="9217024" cy="295232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800" b="1" kern="0" dirty="0" smtClean="0">
                <a:solidFill>
                  <a:srgbClr val="000000"/>
                </a:solidFill>
                <a:latin typeface="Arial"/>
                <a:cs typeface="+mn-cs"/>
              </a:rPr>
              <a:t>جامعة</a:t>
            </a:r>
            <a:r>
              <a:rPr lang="ar-DZ" sz="4500" b="1" kern="0" dirty="0" smtClean="0">
                <a:solidFill>
                  <a:srgbClr val="000000"/>
                </a:solidFill>
                <a:latin typeface="Arial"/>
                <a:cs typeface="+mn-cs"/>
              </a:rPr>
              <a:t> قاصدي </a:t>
            </a:r>
            <a:r>
              <a:rPr lang="ar-DZ" sz="4500" b="1" kern="0" dirty="0" err="1" smtClean="0">
                <a:solidFill>
                  <a:srgbClr val="000000"/>
                </a:solidFill>
                <a:latin typeface="Arial"/>
                <a:cs typeface="+mn-cs"/>
              </a:rPr>
              <a:t>مرباح</a:t>
            </a:r>
            <a:r>
              <a:rPr lang="ar-DZ" sz="4500" b="1" kern="0" dirty="0" smtClean="0">
                <a:solidFill>
                  <a:srgbClr val="000000"/>
                </a:solidFill>
                <a:latin typeface="Arial"/>
                <a:cs typeface="+mn-cs"/>
              </a:rPr>
              <a:t> ـ </a:t>
            </a:r>
            <a:r>
              <a:rPr lang="ar-DZ" sz="4500" b="1" kern="0" dirty="0" err="1" smtClean="0">
                <a:solidFill>
                  <a:srgbClr val="000000"/>
                </a:solidFill>
                <a:latin typeface="Arial"/>
                <a:cs typeface="+mn-cs"/>
              </a:rPr>
              <a:t>ورقلة</a:t>
            </a:r>
            <a:endParaRPr lang="ar-DZ" sz="4500" b="1" kern="0" dirty="0" smtClean="0">
              <a:solidFill>
                <a:srgbClr val="000000"/>
              </a:solidFill>
              <a:latin typeface="Arial"/>
              <a:cs typeface="+mn-cs"/>
            </a:endParaRPr>
          </a:p>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كلية العلوم الانسانية والاجتماعية </a:t>
            </a:r>
          </a:p>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قسم علم الاجتماع </a:t>
            </a:r>
            <a:r>
              <a:rPr lang="ar-DZ" sz="4500" b="1" kern="0" dirty="0" err="1" smtClean="0">
                <a:solidFill>
                  <a:srgbClr val="000000"/>
                </a:solidFill>
                <a:latin typeface="Arial"/>
                <a:cs typeface="+mn-cs"/>
              </a:rPr>
              <a:t>والديمغرافيا</a:t>
            </a:r>
            <a:endParaRPr lang="fr-FR" sz="4500" b="1" kern="0" dirty="0">
              <a:solidFill>
                <a:srgbClr val="000000"/>
              </a:solidFill>
              <a:latin typeface="Arial"/>
              <a:cs typeface="+mn-cs"/>
            </a:endParaRPr>
          </a:p>
        </p:txBody>
      </p:sp>
      <p:sp>
        <p:nvSpPr>
          <p:cNvPr id="35" name="مستطيل مستدير الزوايا 34"/>
          <p:cNvSpPr/>
          <p:nvPr/>
        </p:nvSpPr>
        <p:spPr>
          <a:xfrm>
            <a:off x="20045402" y="9231956"/>
            <a:ext cx="8064896" cy="1512168"/>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DZ" sz="4800" dirty="0" smtClean="0">
                <a:latin typeface="Arial" pitchFamily="34" charset="0"/>
                <a:cs typeface="Arial" pitchFamily="34" charset="0"/>
              </a:rPr>
              <a:t>إعداد </a:t>
            </a:r>
            <a:r>
              <a:rPr lang="ar-DZ" sz="4800" dirty="0" err="1" smtClean="0">
                <a:latin typeface="Arial" pitchFamily="34" charset="0"/>
                <a:cs typeface="Arial" pitchFamily="34" charset="0"/>
              </a:rPr>
              <a:t>الطالبة </a:t>
            </a:r>
            <a:r>
              <a:rPr lang="ar-DZ" sz="4800" dirty="0" smtClean="0">
                <a:latin typeface="Arial" pitchFamily="34" charset="0"/>
                <a:cs typeface="Arial" pitchFamily="34" charset="0"/>
              </a:rPr>
              <a:t>: فاطمة الزهراء </a:t>
            </a:r>
            <a:r>
              <a:rPr lang="ar-DZ" sz="4800" dirty="0" err="1" smtClean="0">
                <a:latin typeface="Arial" pitchFamily="34" charset="0"/>
                <a:cs typeface="Arial" pitchFamily="34" charset="0"/>
              </a:rPr>
              <a:t>خلادي</a:t>
            </a:r>
            <a:r>
              <a:rPr lang="ar-DZ" sz="4800" dirty="0" smtClean="0">
                <a:latin typeface="Arial" pitchFamily="34" charset="0"/>
                <a:cs typeface="Arial" pitchFamily="34" charset="0"/>
              </a:rPr>
              <a:t> </a:t>
            </a:r>
            <a:endParaRPr lang="ar-DZ" sz="4800" dirty="0">
              <a:latin typeface="Arial" pitchFamily="34" charset="0"/>
              <a:cs typeface="Arial" pitchFamily="34" charset="0"/>
            </a:endParaRPr>
          </a:p>
        </p:txBody>
      </p:sp>
      <p:sp>
        <p:nvSpPr>
          <p:cNvPr id="36" name="مستطيل مستدير الزوايا 35"/>
          <p:cNvSpPr/>
          <p:nvPr/>
        </p:nvSpPr>
        <p:spPr>
          <a:xfrm>
            <a:off x="1336244" y="9089080"/>
            <a:ext cx="8064896" cy="1512168"/>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DZ" sz="4800" dirty="0" smtClean="0">
                <a:latin typeface="Arial" pitchFamily="34" charset="0"/>
                <a:cs typeface="Arial" pitchFamily="34" charset="0"/>
              </a:rPr>
              <a:t>اشراف الأستاذة : إيمان </a:t>
            </a:r>
            <a:r>
              <a:rPr lang="ar-DZ" sz="4800" dirty="0" err="1" smtClean="0">
                <a:latin typeface="Arial" pitchFamily="34" charset="0"/>
                <a:cs typeface="Arial" pitchFamily="34" charset="0"/>
              </a:rPr>
              <a:t>محامدية</a:t>
            </a:r>
            <a:endParaRPr lang="ar-DZ" sz="4800" dirty="0" smtClean="0">
              <a:latin typeface="Arial" pitchFamily="34" charset="0"/>
              <a:cs typeface="Arial" pitchFamily="34" charset="0"/>
            </a:endParaRPr>
          </a:p>
        </p:txBody>
      </p:sp>
      <p:sp>
        <p:nvSpPr>
          <p:cNvPr id="37" name="مستطيل مستدير الزوايا 36"/>
          <p:cNvSpPr/>
          <p:nvPr/>
        </p:nvSpPr>
        <p:spPr>
          <a:xfrm>
            <a:off x="15481920" y="13815958"/>
            <a:ext cx="12241360" cy="6336704"/>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r" rtl="1"/>
            <a:r>
              <a:rPr lang="ar-DZ" sz="4400" dirty="0" smtClean="0">
                <a:latin typeface="Arial" pitchFamily="34" charset="0"/>
                <a:cs typeface="Arial" pitchFamily="34" charset="0"/>
              </a:rPr>
              <a:t>يعتبر العنصر البشري أهم مقومات نجاح المنظمات الأمر الذي جعله يحظى باهتمام الإداريين والباحثين وأرباب العمل من خلال بحث جميع الجوانب والوسائل والمصادر التي تؤدي إلى </a:t>
            </a:r>
            <a:r>
              <a:rPr lang="ar-DZ" sz="4400" dirty="0" err="1" smtClean="0">
                <a:latin typeface="Arial" pitchFamily="34" charset="0"/>
                <a:cs typeface="Arial" pitchFamily="34" charset="0"/>
              </a:rPr>
              <a:t>رضاه .</a:t>
            </a:r>
            <a:endParaRPr lang="ar-DZ" sz="4400" dirty="0" smtClean="0">
              <a:latin typeface="Arial" pitchFamily="34" charset="0"/>
              <a:cs typeface="Arial" pitchFamily="34" charset="0"/>
            </a:endParaRPr>
          </a:p>
          <a:p>
            <a:pPr algn="r" rtl="1"/>
            <a:r>
              <a:rPr lang="ar-DZ" sz="4400" dirty="0" smtClean="0">
                <a:latin typeface="Arial" pitchFamily="34" charset="0"/>
                <a:cs typeface="Arial" pitchFamily="34" charset="0"/>
              </a:rPr>
              <a:t> حتى أصبح الرضا من الموضوعات الحيوية والمهمة لكونه يتناول البعد الإنساني لدى العنصر البشري الذي يعتبر أهم موارد المنظمة والمسيطرة على الموارد الأخرى المادية والفنية</a:t>
            </a:r>
            <a:r>
              <a:rPr lang="ar-DZ" sz="4400" dirty="0" smtClean="0"/>
              <a:t> </a:t>
            </a:r>
            <a:r>
              <a:rPr lang="ar-DZ" sz="4400" dirty="0" smtClean="0">
                <a:latin typeface="Arial" pitchFamily="34" charset="0"/>
                <a:cs typeface="Arial" pitchFamily="34" charset="0"/>
              </a:rPr>
              <a:t>ومن هنا تبرز أهمية هذا البحث الذي يستهدف دراسة أهم عوامل بيئة العمل والتي قد يكون لها دور في تحقيق الرضا الوظيفي لدى العاملين في المنظمة </a:t>
            </a:r>
            <a:r>
              <a:rPr lang="ar-DZ" sz="4400" dirty="0" err="1" smtClean="0">
                <a:latin typeface="Arial" pitchFamily="34" charset="0"/>
                <a:cs typeface="Arial" pitchFamily="34" charset="0"/>
              </a:rPr>
              <a:t>المبحوثة </a:t>
            </a:r>
            <a:r>
              <a:rPr lang="ar-DZ" sz="4400" dirty="0" err="1" smtClean="0"/>
              <a:t>.</a:t>
            </a:r>
            <a:r>
              <a:rPr lang="ar-DZ" sz="4400" dirty="0" smtClean="0">
                <a:latin typeface="Arial" pitchFamily="34" charset="0"/>
                <a:cs typeface="Arial" pitchFamily="34" charset="0"/>
              </a:rPr>
              <a:t>  </a:t>
            </a:r>
            <a:endParaRPr lang="ar-DZ" sz="4400" dirty="0">
              <a:latin typeface="Arial" pitchFamily="34" charset="0"/>
              <a:cs typeface="Arial" pitchFamily="34" charset="0"/>
            </a:endParaRPr>
          </a:p>
        </p:txBody>
      </p:sp>
      <p:sp>
        <p:nvSpPr>
          <p:cNvPr id="39" name="Rectangle 18"/>
          <p:cNvSpPr>
            <a:spLocks noChangeArrowheads="1"/>
          </p:cNvSpPr>
          <p:nvPr/>
        </p:nvSpPr>
        <p:spPr bwMode="auto">
          <a:xfrm>
            <a:off x="16057984" y="12244322"/>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0" name="Text Box 23"/>
          <p:cNvSpPr txBox="1"/>
          <p:nvPr/>
        </p:nvSpPr>
        <p:spPr>
          <a:xfrm>
            <a:off x="20666496" y="12388338"/>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smtClean="0">
                <a:solidFill>
                  <a:srgbClr val="000000"/>
                </a:solidFill>
                <a:latin typeface="Arial"/>
                <a:cs typeface="+mn-cs"/>
              </a:rPr>
              <a:t>مقدمة</a:t>
            </a:r>
            <a:endParaRPr lang="fr-FR" sz="4500" b="1" kern="0" dirty="0">
              <a:solidFill>
                <a:srgbClr val="000000"/>
              </a:solidFill>
              <a:latin typeface="Arial"/>
              <a:cs typeface="+mn-cs"/>
            </a:endParaRPr>
          </a:p>
        </p:txBody>
      </p:sp>
      <p:pic>
        <p:nvPicPr>
          <p:cNvPr id="41" name="Image 40"/>
          <p:cNvPicPr/>
          <p:nvPr/>
        </p:nvPicPr>
        <p:blipFill>
          <a:blip r:embed="rId6" cstate="screen"/>
          <a:srcRect/>
          <a:stretch>
            <a:fillRect/>
          </a:stretch>
        </p:blipFill>
        <p:spPr bwMode="auto">
          <a:xfrm>
            <a:off x="23903054" y="357166"/>
            <a:ext cx="4691100" cy="302884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2" name="Image 41"/>
          <p:cNvPicPr/>
          <p:nvPr/>
        </p:nvPicPr>
        <p:blipFill>
          <a:blip r:embed="rId6" cstate="screen"/>
          <a:srcRect/>
          <a:stretch>
            <a:fillRect/>
          </a:stretch>
        </p:blipFill>
        <p:spPr bwMode="auto">
          <a:xfrm>
            <a:off x="471390" y="285728"/>
            <a:ext cx="4929222" cy="302884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childTnLst>
                                    <p:animEffect transition="out" filter="fade">
                                      <p:cBhvr>
                                        <p:cTn id="6" dur="500" tmFilter="0, 0; .2, .5; .8, .5; 1, 0"/>
                                        <p:tgtEl>
                                          <p:spTgt spid="41"/>
                                        </p:tgtEl>
                                      </p:cBhvr>
                                    </p:animEffect>
                                    <p:animScale>
                                      <p:cBhvr>
                                        <p:cTn id="7" dur="250" autoRev="1" fill="hold"/>
                                        <p:tgtEl>
                                          <p:spTgt spid="41"/>
                                        </p:tgtEl>
                                      </p:cBhvr>
                                      <p:by x="105000" y="105000"/>
                                    </p:animScale>
                                  </p:childTnLst>
                                </p:cTn>
                              </p:par>
                            </p:childTnLst>
                          </p:cTn>
                        </p:par>
                        <p:par>
                          <p:cTn id="8" fill="hold">
                            <p:stCondLst>
                              <p:cond delay="500"/>
                            </p:stCondLst>
                            <p:childTnLst>
                              <p:par>
                                <p:cTn id="9" presetID="26" presetClass="emph" presetSubtype="0" repeatCount="indefinite" fill="hold" nodeType="afterEffect">
                                  <p:stCondLst>
                                    <p:cond delay="0"/>
                                  </p:stCondLst>
                                  <p:childTnLst>
                                    <p:animEffect transition="out" filter="fade">
                                      <p:cBhvr>
                                        <p:cTn id="10" dur="500" tmFilter="0, 0; .2, .5; .8, .5; 1, 0"/>
                                        <p:tgtEl>
                                          <p:spTgt spid="42"/>
                                        </p:tgtEl>
                                      </p:cBhvr>
                                    </p:animEffect>
                                    <p:animScale>
                                      <p:cBhvr>
                                        <p:cTn id="11"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556</TotalTime>
  <Words>534</Words>
  <Application>Microsoft Office PowerPoint</Application>
  <PresentationFormat>Personnalisé</PresentationFormat>
  <Paragraphs>33</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DELL</cp:lastModifiedBy>
  <cp:revision>93</cp:revision>
  <dcterms:created xsi:type="dcterms:W3CDTF">2014-04-16T09:22:23Z</dcterms:created>
  <dcterms:modified xsi:type="dcterms:W3CDTF">2015-02-28T13:26:39Z</dcterms:modified>
</cp:coreProperties>
</file>